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3" r:id="rId7"/>
    <p:sldId id="261" r:id="rId8"/>
    <p:sldId id="264" r:id="rId9"/>
    <p:sldId id="265" r:id="rId10"/>
    <p:sldId id="266" r:id="rId11"/>
    <p:sldId id="268" r:id="rId12"/>
    <p:sldId id="267"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1E5C576-EE60-4E53-AA0D-CEA15BEE112C}" type="datetimeFigureOut">
              <a:rPr lang="en-US" smtClean="0"/>
              <a:t>3/20/2022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591C645-8025-43D0-8916-590A2D5D1C09}" type="slidenum">
              <a:rPr lang="en-US" smtClean="0"/>
              <a:t>‹#›</a:t>
            </a:fld>
            <a:endParaRPr lang="en-US"/>
          </a:p>
        </p:txBody>
      </p:sp>
    </p:spTree>
    <p:extLst>
      <p:ext uri="{BB962C8B-B14F-4D97-AF65-F5344CB8AC3E}">
        <p14:creationId xmlns:p14="http://schemas.microsoft.com/office/powerpoint/2010/main" val="384580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26ED-D2DB-48CA-9293-3E475C12BE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C1566-1124-42EA-A549-069DAAA70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ED348-6B94-4B1B-B097-DC5D0C372C92}"/>
              </a:ext>
            </a:extLst>
          </p:cNvPr>
          <p:cNvSpPr>
            <a:spLocks noGrp="1"/>
          </p:cNvSpPr>
          <p:nvPr>
            <p:ph type="dt" sz="half" idx="10"/>
          </p:nvPr>
        </p:nvSpPr>
        <p:spPr/>
        <p:txBody>
          <a:bodyPr/>
          <a:lstStyle/>
          <a:p>
            <a:fld id="{35A90215-A412-4F11-9EEC-EFF62D124232}" type="datetime1">
              <a:rPr lang="en-US" smtClean="0"/>
              <a:t>3/20/2022</a:t>
            </a:fld>
            <a:endParaRPr lang="en-US"/>
          </a:p>
        </p:txBody>
      </p:sp>
      <p:sp>
        <p:nvSpPr>
          <p:cNvPr id="5" name="Footer Placeholder 4">
            <a:extLst>
              <a:ext uri="{FF2B5EF4-FFF2-40B4-BE49-F238E27FC236}">
                <a16:creationId xmlns:a16="http://schemas.microsoft.com/office/drawing/2014/main" id="{B4335E10-9626-4B3C-985A-4F260B6FB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7656D-4B02-4A47-8AD9-4B00D689F83E}"/>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09029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ED2D-9D6E-41F1-996E-1E53BFCFE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0C5C0-7CA2-4980-9690-735DD5B6F2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BDD5-D6E6-4A7A-B73E-7F7F79D6C9D4}"/>
              </a:ext>
            </a:extLst>
          </p:cNvPr>
          <p:cNvSpPr>
            <a:spLocks noGrp="1"/>
          </p:cNvSpPr>
          <p:nvPr>
            <p:ph type="dt" sz="half" idx="10"/>
          </p:nvPr>
        </p:nvSpPr>
        <p:spPr/>
        <p:txBody>
          <a:bodyPr/>
          <a:lstStyle/>
          <a:p>
            <a:fld id="{924CCF99-FBB6-4823-880A-8996E68F5316}" type="datetime1">
              <a:rPr lang="en-US" smtClean="0"/>
              <a:t>3/20/2022</a:t>
            </a:fld>
            <a:endParaRPr lang="en-US"/>
          </a:p>
        </p:txBody>
      </p:sp>
      <p:sp>
        <p:nvSpPr>
          <p:cNvPr id="5" name="Footer Placeholder 4">
            <a:extLst>
              <a:ext uri="{FF2B5EF4-FFF2-40B4-BE49-F238E27FC236}">
                <a16:creationId xmlns:a16="http://schemas.microsoft.com/office/drawing/2014/main" id="{AD5F6C3A-B121-45FE-AEDF-06E3E22F6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AD4FC-114B-447D-9448-E1A7BEE9D425}"/>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27243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BDD40-5148-4852-80F4-B353FFDFB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8FB65-035D-44BB-B8BB-1E0F908C7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08ACF-EF92-4384-8231-22CCE3E0C996}"/>
              </a:ext>
            </a:extLst>
          </p:cNvPr>
          <p:cNvSpPr>
            <a:spLocks noGrp="1"/>
          </p:cNvSpPr>
          <p:nvPr>
            <p:ph type="dt" sz="half" idx="10"/>
          </p:nvPr>
        </p:nvSpPr>
        <p:spPr/>
        <p:txBody>
          <a:bodyPr/>
          <a:lstStyle/>
          <a:p>
            <a:fld id="{0A48599E-96E1-4CF5-BB96-413C88BD1752}" type="datetime1">
              <a:rPr lang="en-US" smtClean="0"/>
              <a:t>3/20/2022</a:t>
            </a:fld>
            <a:endParaRPr lang="en-US"/>
          </a:p>
        </p:txBody>
      </p:sp>
      <p:sp>
        <p:nvSpPr>
          <p:cNvPr id="5" name="Footer Placeholder 4">
            <a:extLst>
              <a:ext uri="{FF2B5EF4-FFF2-40B4-BE49-F238E27FC236}">
                <a16:creationId xmlns:a16="http://schemas.microsoft.com/office/drawing/2014/main" id="{AE1D62B7-2FDE-4219-A83D-0535EC60D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850FD-0AE7-4509-983E-6D9CAA43763D}"/>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41508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5D7A-5F7C-44EB-BDD1-F8947226E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59733-4D4C-4531-8841-DFEFCDEBD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B502A-1E7F-4CEC-B5A7-E664D255A7FF}"/>
              </a:ext>
            </a:extLst>
          </p:cNvPr>
          <p:cNvSpPr>
            <a:spLocks noGrp="1"/>
          </p:cNvSpPr>
          <p:nvPr>
            <p:ph type="dt" sz="half" idx="10"/>
          </p:nvPr>
        </p:nvSpPr>
        <p:spPr/>
        <p:txBody>
          <a:bodyPr/>
          <a:lstStyle/>
          <a:p>
            <a:fld id="{D532915D-62A5-499B-96F1-B693103DE059}" type="datetime1">
              <a:rPr lang="en-US" smtClean="0"/>
              <a:t>3/20/2022</a:t>
            </a:fld>
            <a:endParaRPr lang="en-US"/>
          </a:p>
        </p:txBody>
      </p:sp>
      <p:sp>
        <p:nvSpPr>
          <p:cNvPr id="5" name="Footer Placeholder 4">
            <a:extLst>
              <a:ext uri="{FF2B5EF4-FFF2-40B4-BE49-F238E27FC236}">
                <a16:creationId xmlns:a16="http://schemas.microsoft.com/office/drawing/2014/main" id="{F8E8937A-44F7-40EC-812F-D5745EF83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DEA97-00CC-435D-AE6B-8E8A34F3E2BE}"/>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43688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0A8F-8FC3-4FE9-A5D7-F20F710A5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BAEAF-DAD3-4830-B3DD-656CED547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64A78-D667-4850-A93D-A9902A3167C3}"/>
              </a:ext>
            </a:extLst>
          </p:cNvPr>
          <p:cNvSpPr>
            <a:spLocks noGrp="1"/>
          </p:cNvSpPr>
          <p:nvPr>
            <p:ph type="dt" sz="half" idx="10"/>
          </p:nvPr>
        </p:nvSpPr>
        <p:spPr/>
        <p:txBody>
          <a:bodyPr/>
          <a:lstStyle/>
          <a:p>
            <a:fld id="{FAB6CE73-2F91-4569-9969-45289EE51BD9}" type="datetime1">
              <a:rPr lang="en-US" smtClean="0"/>
              <a:t>3/20/2022</a:t>
            </a:fld>
            <a:endParaRPr lang="en-US"/>
          </a:p>
        </p:txBody>
      </p:sp>
      <p:sp>
        <p:nvSpPr>
          <p:cNvPr id="5" name="Footer Placeholder 4">
            <a:extLst>
              <a:ext uri="{FF2B5EF4-FFF2-40B4-BE49-F238E27FC236}">
                <a16:creationId xmlns:a16="http://schemas.microsoft.com/office/drawing/2014/main" id="{E1BDEFBF-7430-4664-890B-6480A94B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16344-8BBD-4602-B18D-1BE06E7ED6BC}"/>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37559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4755-2561-4615-A01D-567738076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060A9-8D4A-49F4-95C0-C7157B79C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61649-98C7-4187-8CBE-4732C2999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0F53E8-C58F-4571-A9BF-DF1DE1C2D1B1}"/>
              </a:ext>
            </a:extLst>
          </p:cNvPr>
          <p:cNvSpPr>
            <a:spLocks noGrp="1"/>
          </p:cNvSpPr>
          <p:nvPr>
            <p:ph type="dt" sz="half" idx="10"/>
          </p:nvPr>
        </p:nvSpPr>
        <p:spPr/>
        <p:txBody>
          <a:bodyPr/>
          <a:lstStyle/>
          <a:p>
            <a:fld id="{BAA114D7-A394-4395-9021-542F0E36F9E0}" type="datetime1">
              <a:rPr lang="en-US" smtClean="0"/>
              <a:t>3/20/2022</a:t>
            </a:fld>
            <a:endParaRPr lang="en-US"/>
          </a:p>
        </p:txBody>
      </p:sp>
      <p:sp>
        <p:nvSpPr>
          <p:cNvPr id="6" name="Footer Placeholder 5">
            <a:extLst>
              <a:ext uri="{FF2B5EF4-FFF2-40B4-BE49-F238E27FC236}">
                <a16:creationId xmlns:a16="http://schemas.microsoft.com/office/drawing/2014/main" id="{1188F4A7-0F46-4861-883C-ECFCCA62C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BE06B-E6F6-4897-84F9-EBB2EE0E8BE5}"/>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14390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4F47-3243-4FB8-87D6-BA319F95E3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1C2FE-1251-4D62-BE63-265E8BF09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4D3AF7-153A-4390-9C6B-59F25C68B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9A187-590D-4103-8425-EEA980909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E56DE6-34BA-43A5-8D27-9D9D8C68A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C71FB3-87C3-4E65-982A-0E3D1567DEA1}"/>
              </a:ext>
            </a:extLst>
          </p:cNvPr>
          <p:cNvSpPr>
            <a:spLocks noGrp="1"/>
          </p:cNvSpPr>
          <p:nvPr>
            <p:ph type="dt" sz="half" idx="10"/>
          </p:nvPr>
        </p:nvSpPr>
        <p:spPr/>
        <p:txBody>
          <a:bodyPr/>
          <a:lstStyle/>
          <a:p>
            <a:fld id="{0DEA4517-2E15-4367-8539-BD5B137126DC}" type="datetime1">
              <a:rPr lang="en-US" smtClean="0"/>
              <a:t>3/20/2022</a:t>
            </a:fld>
            <a:endParaRPr lang="en-US"/>
          </a:p>
        </p:txBody>
      </p:sp>
      <p:sp>
        <p:nvSpPr>
          <p:cNvPr id="8" name="Footer Placeholder 7">
            <a:extLst>
              <a:ext uri="{FF2B5EF4-FFF2-40B4-BE49-F238E27FC236}">
                <a16:creationId xmlns:a16="http://schemas.microsoft.com/office/drawing/2014/main" id="{DA0E88BB-C660-4044-99ED-F3F4C71AD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CFF01F-B751-4735-851F-8C20B475FC10}"/>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7204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BF64-7909-476D-A341-0ED55F73C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4C718-AE7A-4AA6-B1A8-AC336244CEF8}"/>
              </a:ext>
            </a:extLst>
          </p:cNvPr>
          <p:cNvSpPr>
            <a:spLocks noGrp="1"/>
          </p:cNvSpPr>
          <p:nvPr>
            <p:ph type="dt" sz="half" idx="10"/>
          </p:nvPr>
        </p:nvSpPr>
        <p:spPr/>
        <p:txBody>
          <a:bodyPr/>
          <a:lstStyle/>
          <a:p>
            <a:fld id="{FDE5391B-34B8-4DDB-A1F2-FCB6CFC93E50}" type="datetime1">
              <a:rPr lang="en-US" smtClean="0"/>
              <a:t>3/20/2022</a:t>
            </a:fld>
            <a:endParaRPr lang="en-US"/>
          </a:p>
        </p:txBody>
      </p:sp>
      <p:sp>
        <p:nvSpPr>
          <p:cNvPr id="4" name="Footer Placeholder 3">
            <a:extLst>
              <a:ext uri="{FF2B5EF4-FFF2-40B4-BE49-F238E27FC236}">
                <a16:creationId xmlns:a16="http://schemas.microsoft.com/office/drawing/2014/main" id="{07EEAC78-6037-416A-8B27-9D88F7CB4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5C398B-6F7E-489B-8A70-8C57933819DC}"/>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44368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E7129-FC67-4066-968C-E08AF75FF2CD}"/>
              </a:ext>
            </a:extLst>
          </p:cNvPr>
          <p:cNvSpPr>
            <a:spLocks noGrp="1"/>
          </p:cNvSpPr>
          <p:nvPr>
            <p:ph type="dt" sz="half" idx="10"/>
          </p:nvPr>
        </p:nvSpPr>
        <p:spPr/>
        <p:txBody>
          <a:bodyPr/>
          <a:lstStyle/>
          <a:p>
            <a:fld id="{CC599D6D-94A0-4CC8-A79C-D94F03AA6C7D}" type="datetime1">
              <a:rPr lang="en-US" smtClean="0"/>
              <a:t>3/20/2022</a:t>
            </a:fld>
            <a:endParaRPr lang="en-US"/>
          </a:p>
        </p:txBody>
      </p:sp>
      <p:sp>
        <p:nvSpPr>
          <p:cNvPr id="3" name="Footer Placeholder 2">
            <a:extLst>
              <a:ext uri="{FF2B5EF4-FFF2-40B4-BE49-F238E27FC236}">
                <a16:creationId xmlns:a16="http://schemas.microsoft.com/office/drawing/2014/main" id="{2D08E410-4AB6-4CAB-80E4-AEAEBFE8D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B07E05-2FAA-42EC-9A18-6F14ECF3096F}"/>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22348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2A02-D1ED-4ECE-8BFB-7C895F821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CF482-ED91-4F1D-8B05-40C86818F0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82497-BAA2-4E71-9382-0239AB5F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78AC5-4AC1-4353-B3EC-F8103964874A}"/>
              </a:ext>
            </a:extLst>
          </p:cNvPr>
          <p:cNvSpPr>
            <a:spLocks noGrp="1"/>
          </p:cNvSpPr>
          <p:nvPr>
            <p:ph type="dt" sz="half" idx="10"/>
          </p:nvPr>
        </p:nvSpPr>
        <p:spPr/>
        <p:txBody>
          <a:bodyPr/>
          <a:lstStyle/>
          <a:p>
            <a:fld id="{479554B8-2205-4EB2-B33E-5F18ED64516C}" type="datetime1">
              <a:rPr lang="en-US" smtClean="0"/>
              <a:t>3/20/2022</a:t>
            </a:fld>
            <a:endParaRPr lang="en-US"/>
          </a:p>
        </p:txBody>
      </p:sp>
      <p:sp>
        <p:nvSpPr>
          <p:cNvPr id="6" name="Footer Placeholder 5">
            <a:extLst>
              <a:ext uri="{FF2B5EF4-FFF2-40B4-BE49-F238E27FC236}">
                <a16:creationId xmlns:a16="http://schemas.microsoft.com/office/drawing/2014/main" id="{0FA9D72D-DA0F-41AA-8137-009ACC2FE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D893-E47D-453F-A82E-EF1BCB15DBA4}"/>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282398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9502-43AC-4B99-8CA2-C84FAD5AB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02410D-6C46-4723-8F4A-7D8D91E34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4C29B0-F3C0-4983-8C69-75D421824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1B3AE-0C12-495E-AFBD-8514ADAF01F2}"/>
              </a:ext>
            </a:extLst>
          </p:cNvPr>
          <p:cNvSpPr>
            <a:spLocks noGrp="1"/>
          </p:cNvSpPr>
          <p:nvPr>
            <p:ph type="dt" sz="half" idx="10"/>
          </p:nvPr>
        </p:nvSpPr>
        <p:spPr/>
        <p:txBody>
          <a:bodyPr/>
          <a:lstStyle/>
          <a:p>
            <a:fld id="{04557FF7-CEB5-4C3C-A56E-F47CBF8C4275}" type="datetime1">
              <a:rPr lang="en-US" smtClean="0"/>
              <a:t>3/20/2022</a:t>
            </a:fld>
            <a:endParaRPr lang="en-US"/>
          </a:p>
        </p:txBody>
      </p:sp>
      <p:sp>
        <p:nvSpPr>
          <p:cNvPr id="6" name="Footer Placeholder 5">
            <a:extLst>
              <a:ext uri="{FF2B5EF4-FFF2-40B4-BE49-F238E27FC236}">
                <a16:creationId xmlns:a16="http://schemas.microsoft.com/office/drawing/2014/main" id="{87738F48-FB7B-4CAB-9B65-A4412B0AA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CE5B2-CFC9-4E17-8A14-8236ACE3F5CE}"/>
              </a:ext>
            </a:extLst>
          </p:cNvPr>
          <p:cNvSpPr>
            <a:spLocks noGrp="1"/>
          </p:cNvSpPr>
          <p:nvPr>
            <p:ph type="sldNum" sz="quarter" idx="12"/>
          </p:nvPr>
        </p:nvSpPr>
        <p:spPr/>
        <p:txBody>
          <a:bodyPr/>
          <a:lstStyle/>
          <a:p>
            <a:fld id="{760B6A5C-A594-442F-A04D-7888CC4991AB}" type="slidenum">
              <a:rPr lang="en-US" smtClean="0"/>
              <a:t>‹#›</a:t>
            </a:fld>
            <a:endParaRPr lang="en-US"/>
          </a:p>
        </p:txBody>
      </p:sp>
    </p:spTree>
    <p:extLst>
      <p:ext uri="{BB962C8B-B14F-4D97-AF65-F5344CB8AC3E}">
        <p14:creationId xmlns:p14="http://schemas.microsoft.com/office/powerpoint/2010/main" val="196748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EAD79-5132-4EB3-8DBD-01A18EBA9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DB08D7-CE31-4559-A333-8C5E001CB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A2592-992F-4B32-AD97-EAEE726EA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203F5-42A8-4F6E-9226-5713A75455A5}" type="datetime1">
              <a:rPr lang="en-US" smtClean="0"/>
              <a:t>3/20/2022</a:t>
            </a:fld>
            <a:endParaRPr lang="en-US"/>
          </a:p>
        </p:txBody>
      </p:sp>
      <p:sp>
        <p:nvSpPr>
          <p:cNvPr id="5" name="Footer Placeholder 4">
            <a:extLst>
              <a:ext uri="{FF2B5EF4-FFF2-40B4-BE49-F238E27FC236}">
                <a16:creationId xmlns:a16="http://schemas.microsoft.com/office/drawing/2014/main" id="{50AF52E4-A7BB-47F2-ADF4-E599512AB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ACBF8E-2BA9-41AA-8550-D7A321A18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B6A5C-A594-442F-A04D-7888CC4991AB}" type="slidenum">
              <a:rPr lang="en-US" smtClean="0"/>
              <a:t>‹#›</a:t>
            </a:fld>
            <a:endParaRPr lang="en-US"/>
          </a:p>
        </p:txBody>
      </p:sp>
    </p:spTree>
    <p:extLst>
      <p:ext uri="{BB962C8B-B14F-4D97-AF65-F5344CB8AC3E}">
        <p14:creationId xmlns:p14="http://schemas.microsoft.com/office/powerpoint/2010/main" val="107847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F5EF-7638-4823-894D-20E9DDB36A6D}"/>
              </a:ext>
            </a:extLst>
          </p:cNvPr>
          <p:cNvSpPr>
            <a:spLocks noGrp="1"/>
          </p:cNvSpPr>
          <p:nvPr>
            <p:ph type="ctrTitle"/>
          </p:nvPr>
        </p:nvSpPr>
        <p:spPr/>
        <p:txBody>
          <a:bodyPr/>
          <a:lstStyle/>
          <a:p>
            <a:r>
              <a:rPr lang="en-US" b="1" i="1" dirty="0"/>
              <a:t>Protocol &amp; Etiquette of the Episcopacy</a:t>
            </a:r>
          </a:p>
        </p:txBody>
      </p:sp>
      <p:sp>
        <p:nvSpPr>
          <p:cNvPr id="3" name="Subtitle 2">
            <a:extLst>
              <a:ext uri="{FF2B5EF4-FFF2-40B4-BE49-F238E27FC236}">
                <a16:creationId xmlns:a16="http://schemas.microsoft.com/office/drawing/2014/main" id="{435254AD-8B2E-4144-8F67-64D4D07559CE}"/>
              </a:ext>
            </a:extLst>
          </p:cNvPr>
          <p:cNvSpPr>
            <a:spLocks noGrp="1"/>
          </p:cNvSpPr>
          <p:nvPr>
            <p:ph type="subTitle" idx="1"/>
          </p:nvPr>
        </p:nvSpPr>
        <p:spPr>
          <a:xfrm>
            <a:off x="763398" y="4479721"/>
            <a:ext cx="6786694" cy="1778465"/>
          </a:xfrm>
        </p:spPr>
        <p:txBody>
          <a:bodyPr>
            <a:normAutofit lnSpcReduction="10000"/>
          </a:bodyPr>
          <a:lstStyle/>
          <a:p>
            <a:pPr algn="l"/>
            <a:r>
              <a:rPr lang="en-US" dirty="0"/>
              <a:t>Archbishop Dr. T.L. Elliott, DD, CC, CBT</a:t>
            </a:r>
          </a:p>
          <a:p>
            <a:pPr algn="l"/>
            <a:r>
              <a:rPr lang="en-US" dirty="0"/>
              <a:t>T.L. Elliott Ministries</a:t>
            </a:r>
          </a:p>
          <a:p>
            <a:pPr algn="l"/>
            <a:r>
              <a:rPr lang="en-US" dirty="0"/>
              <a:t>Email: archbishoptlelliott@gmail.com</a:t>
            </a:r>
          </a:p>
          <a:p>
            <a:pPr algn="l"/>
            <a:r>
              <a:rPr lang="en-US" dirty="0"/>
              <a:t>Phone:  706-888-7678</a:t>
            </a:r>
          </a:p>
        </p:txBody>
      </p:sp>
      <p:pic>
        <p:nvPicPr>
          <p:cNvPr id="5" name="Picture 4">
            <a:extLst>
              <a:ext uri="{FF2B5EF4-FFF2-40B4-BE49-F238E27FC236}">
                <a16:creationId xmlns:a16="http://schemas.microsoft.com/office/drawing/2014/main" id="{41AE4D8E-E9F7-46C9-BE06-F4EA5A5DB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107" y="3593853"/>
            <a:ext cx="2768367" cy="2748222"/>
          </a:xfrm>
          <a:prstGeom prst="rect">
            <a:avLst/>
          </a:prstGeom>
        </p:spPr>
      </p:pic>
      <p:sp>
        <p:nvSpPr>
          <p:cNvPr id="4" name="Slide Number Placeholder 3">
            <a:extLst>
              <a:ext uri="{FF2B5EF4-FFF2-40B4-BE49-F238E27FC236}">
                <a16:creationId xmlns:a16="http://schemas.microsoft.com/office/drawing/2014/main" id="{C870C749-441F-4A0D-9FD3-F4B4ED171DEB}"/>
              </a:ext>
            </a:extLst>
          </p:cNvPr>
          <p:cNvSpPr>
            <a:spLocks noGrp="1"/>
          </p:cNvSpPr>
          <p:nvPr>
            <p:ph type="sldNum" sz="quarter" idx="12"/>
          </p:nvPr>
        </p:nvSpPr>
        <p:spPr/>
        <p:txBody>
          <a:bodyPr/>
          <a:lstStyle/>
          <a:p>
            <a:fld id="{760B6A5C-A594-442F-A04D-7888CC4991AB}" type="slidenum">
              <a:rPr lang="en-US" smtClean="0"/>
              <a:t>1</a:t>
            </a:fld>
            <a:endParaRPr lang="en-US"/>
          </a:p>
        </p:txBody>
      </p:sp>
    </p:spTree>
    <p:extLst>
      <p:ext uri="{BB962C8B-B14F-4D97-AF65-F5344CB8AC3E}">
        <p14:creationId xmlns:p14="http://schemas.microsoft.com/office/powerpoint/2010/main" val="272119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783A-8105-45A6-A2CB-F7F42E4852D2}"/>
              </a:ext>
            </a:extLst>
          </p:cNvPr>
          <p:cNvSpPr>
            <a:spLocks noGrp="1"/>
          </p:cNvSpPr>
          <p:nvPr>
            <p:ph type="title"/>
          </p:nvPr>
        </p:nvSpPr>
        <p:spPr/>
        <p:txBody>
          <a:bodyPr/>
          <a:lstStyle/>
          <a:p>
            <a:r>
              <a:rPr lang="en-US" dirty="0"/>
              <a:t>Protocol of the Episcopacy: Etiquette</a:t>
            </a:r>
          </a:p>
        </p:txBody>
      </p:sp>
      <p:sp>
        <p:nvSpPr>
          <p:cNvPr id="3" name="Content Placeholder 2">
            <a:extLst>
              <a:ext uri="{FF2B5EF4-FFF2-40B4-BE49-F238E27FC236}">
                <a16:creationId xmlns:a16="http://schemas.microsoft.com/office/drawing/2014/main" id="{C5C2E2FE-283D-4FA8-BEB5-95F183D60963}"/>
              </a:ext>
            </a:extLst>
          </p:cNvPr>
          <p:cNvSpPr>
            <a:spLocks noGrp="1"/>
          </p:cNvSpPr>
          <p:nvPr>
            <p:ph idx="1"/>
          </p:nvPr>
        </p:nvSpPr>
        <p:spPr>
          <a:xfrm>
            <a:off x="838200" y="1442906"/>
            <a:ext cx="10515600" cy="4974671"/>
          </a:xfrm>
        </p:spPr>
        <p:txBody>
          <a:bodyPr>
            <a:normAutofit fontScale="92500" lnSpcReduction="10000"/>
          </a:bodyPr>
          <a:lstStyle/>
          <a:p>
            <a:r>
              <a:rPr lang="en-US" sz="2000" dirty="0"/>
              <a:t>Ecclesiastical Honor &amp; Respect of Leaders:</a:t>
            </a:r>
          </a:p>
          <a:p>
            <a:r>
              <a:rPr lang="en-US" sz="2000" dirty="0"/>
              <a:t>When it comes to the protocol of proper Episcopal identities and writing, we must consider the following for respectfulness:</a:t>
            </a:r>
          </a:p>
          <a:p>
            <a:r>
              <a:rPr lang="en-US" sz="2000" dirty="0"/>
              <a:t>Deacons: Permanent: Deacon…. </a:t>
            </a:r>
          </a:p>
          <a:p>
            <a:r>
              <a:rPr lang="en-US" sz="2000" dirty="0"/>
              <a:t>Transitional Deacons (Seminary Graduates. </a:t>
            </a:r>
            <a:r>
              <a:rPr lang="en-US" sz="2000" dirty="0" err="1"/>
              <a:t>Etc</a:t>
            </a:r>
            <a:r>
              <a:rPr lang="en-US" sz="2000" dirty="0"/>
              <a:t>): The Reverend Mr. …..</a:t>
            </a:r>
          </a:p>
          <a:p>
            <a:r>
              <a:rPr lang="en-US" sz="2000" dirty="0"/>
              <a:t>Elders (Priests): Signature, Reverend……</a:t>
            </a:r>
          </a:p>
          <a:p>
            <a:r>
              <a:rPr lang="en-US" sz="2000" dirty="0"/>
              <a:t>Pastor: Reverend….. </a:t>
            </a:r>
          </a:p>
          <a:p>
            <a:r>
              <a:rPr lang="en-US" sz="2000" dirty="0"/>
              <a:t>Doctoral Pastors: The Reverend…..</a:t>
            </a:r>
          </a:p>
          <a:p>
            <a:r>
              <a:rPr lang="en-US" sz="2000" dirty="0"/>
              <a:t>Ordained Leaders: Reverend….., Doctoral Leaders: The Reverend…..</a:t>
            </a:r>
          </a:p>
          <a:p>
            <a:r>
              <a:rPr lang="en-US" sz="2000" dirty="0"/>
              <a:t>Bishops: “Excellency (high official/ambassador) or Your Excellency,” “Your Grace,” Signature: Rite Reverend, +</a:t>
            </a:r>
          </a:p>
          <a:p>
            <a:r>
              <a:rPr lang="en-US" sz="2000" dirty="0"/>
              <a:t>Archbishops: “Excellency or Your Excellency,” “Your Grace,” Signature: Most Reverend,++</a:t>
            </a:r>
          </a:p>
          <a:p>
            <a:r>
              <a:rPr lang="en-US" sz="2000" dirty="0"/>
              <a:t>Note, “Your Eminence (prominent, superior, high in rank)” is not a proper title for bishops, for it is actually a title associated with Cardinals of the Roman Catholic Church.  </a:t>
            </a:r>
          </a:p>
        </p:txBody>
      </p:sp>
      <p:sp>
        <p:nvSpPr>
          <p:cNvPr id="4" name="Slide Number Placeholder 3">
            <a:extLst>
              <a:ext uri="{FF2B5EF4-FFF2-40B4-BE49-F238E27FC236}">
                <a16:creationId xmlns:a16="http://schemas.microsoft.com/office/drawing/2014/main" id="{92259B05-75F2-4764-ACC2-61F1005C6A42}"/>
              </a:ext>
            </a:extLst>
          </p:cNvPr>
          <p:cNvSpPr>
            <a:spLocks noGrp="1"/>
          </p:cNvSpPr>
          <p:nvPr>
            <p:ph type="sldNum" sz="quarter" idx="12"/>
          </p:nvPr>
        </p:nvSpPr>
        <p:spPr/>
        <p:txBody>
          <a:bodyPr/>
          <a:lstStyle/>
          <a:p>
            <a:fld id="{760B6A5C-A594-442F-A04D-7888CC4991AB}" type="slidenum">
              <a:rPr lang="en-US" smtClean="0"/>
              <a:t>10</a:t>
            </a:fld>
            <a:endParaRPr lang="en-US"/>
          </a:p>
        </p:txBody>
      </p:sp>
    </p:spTree>
    <p:extLst>
      <p:ext uri="{BB962C8B-B14F-4D97-AF65-F5344CB8AC3E}">
        <p14:creationId xmlns:p14="http://schemas.microsoft.com/office/powerpoint/2010/main" val="136920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B6BF-9228-4613-BBBB-5734D35CDAE8}"/>
              </a:ext>
            </a:extLst>
          </p:cNvPr>
          <p:cNvSpPr>
            <a:spLocks noGrp="1"/>
          </p:cNvSpPr>
          <p:nvPr>
            <p:ph type="title"/>
          </p:nvPr>
        </p:nvSpPr>
        <p:spPr/>
        <p:txBody>
          <a:bodyPr/>
          <a:lstStyle/>
          <a:p>
            <a:r>
              <a:rPr lang="en-US" dirty="0"/>
              <a:t>Protocol of the Episcopacy: Heraldry</a:t>
            </a:r>
          </a:p>
        </p:txBody>
      </p:sp>
      <p:sp>
        <p:nvSpPr>
          <p:cNvPr id="3" name="Content Placeholder 2">
            <a:extLst>
              <a:ext uri="{FF2B5EF4-FFF2-40B4-BE49-F238E27FC236}">
                <a16:creationId xmlns:a16="http://schemas.microsoft.com/office/drawing/2014/main" id="{20B1F6DB-107C-41A0-B686-6E23EBD12C6C}"/>
              </a:ext>
            </a:extLst>
          </p:cNvPr>
          <p:cNvSpPr>
            <a:spLocks noGrp="1"/>
          </p:cNvSpPr>
          <p:nvPr>
            <p:ph idx="1"/>
          </p:nvPr>
        </p:nvSpPr>
        <p:spPr/>
        <p:txBody>
          <a:bodyPr>
            <a:normAutofit/>
          </a:bodyPr>
          <a:lstStyle/>
          <a:p>
            <a:r>
              <a:rPr lang="en-US" sz="2000" dirty="0"/>
              <a:t>Episcopal Heraldry: The use of insignia within the church to indicate position, rank, or ministry identity.  It is used to convey a visual message conveying essential information about a person or a place.  It is considered to be the science of devising appropriate emblems for military armor and is used to determine or express the rights of the bearer.  Heraldry is visible today through ministry seals/logos.  Often, they bear a shield (Coat of Arms) to represent what the ministry both symbolizes and defends.</a:t>
            </a:r>
          </a:p>
        </p:txBody>
      </p:sp>
      <p:pic>
        <p:nvPicPr>
          <p:cNvPr id="5" name="Picture 4">
            <a:extLst>
              <a:ext uri="{FF2B5EF4-FFF2-40B4-BE49-F238E27FC236}">
                <a16:creationId xmlns:a16="http://schemas.microsoft.com/office/drawing/2014/main" id="{2238C6B2-69CB-40C9-A62F-4E7150CFD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2" y="3682767"/>
            <a:ext cx="3001594" cy="2323749"/>
          </a:xfrm>
          <a:prstGeom prst="rect">
            <a:avLst/>
          </a:prstGeom>
        </p:spPr>
      </p:pic>
      <p:pic>
        <p:nvPicPr>
          <p:cNvPr id="7" name="Picture 6">
            <a:extLst>
              <a:ext uri="{FF2B5EF4-FFF2-40B4-BE49-F238E27FC236}">
                <a16:creationId xmlns:a16="http://schemas.microsoft.com/office/drawing/2014/main" id="{59BD0840-0490-4961-ADAE-A5402FE6A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874" y="3552632"/>
            <a:ext cx="2407640" cy="2877425"/>
          </a:xfrm>
          <a:prstGeom prst="rect">
            <a:avLst/>
          </a:prstGeom>
        </p:spPr>
      </p:pic>
      <p:pic>
        <p:nvPicPr>
          <p:cNvPr id="9" name="Picture 8">
            <a:extLst>
              <a:ext uri="{FF2B5EF4-FFF2-40B4-BE49-F238E27FC236}">
                <a16:creationId xmlns:a16="http://schemas.microsoft.com/office/drawing/2014/main" id="{FFB1597A-4244-4FDC-AEE0-5D7C7966C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916" y="3597543"/>
            <a:ext cx="4336676" cy="2494196"/>
          </a:xfrm>
          <a:prstGeom prst="rect">
            <a:avLst/>
          </a:prstGeom>
        </p:spPr>
      </p:pic>
      <p:sp>
        <p:nvSpPr>
          <p:cNvPr id="10" name="Slide Number Placeholder 9">
            <a:extLst>
              <a:ext uri="{FF2B5EF4-FFF2-40B4-BE49-F238E27FC236}">
                <a16:creationId xmlns:a16="http://schemas.microsoft.com/office/drawing/2014/main" id="{89EC430D-7691-4FFB-BA35-626267316067}"/>
              </a:ext>
            </a:extLst>
          </p:cNvPr>
          <p:cNvSpPr>
            <a:spLocks noGrp="1"/>
          </p:cNvSpPr>
          <p:nvPr>
            <p:ph type="sldNum" sz="quarter" idx="12"/>
          </p:nvPr>
        </p:nvSpPr>
        <p:spPr/>
        <p:txBody>
          <a:bodyPr/>
          <a:lstStyle/>
          <a:p>
            <a:fld id="{760B6A5C-A594-442F-A04D-7888CC4991AB}" type="slidenum">
              <a:rPr lang="en-US" smtClean="0"/>
              <a:t>11</a:t>
            </a:fld>
            <a:endParaRPr lang="en-US"/>
          </a:p>
        </p:txBody>
      </p:sp>
    </p:spTree>
    <p:extLst>
      <p:ext uri="{BB962C8B-B14F-4D97-AF65-F5344CB8AC3E}">
        <p14:creationId xmlns:p14="http://schemas.microsoft.com/office/powerpoint/2010/main" val="50597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A178-1651-4316-AFB2-1E46835705BF}"/>
              </a:ext>
            </a:extLst>
          </p:cNvPr>
          <p:cNvSpPr>
            <a:spLocks noGrp="1"/>
          </p:cNvSpPr>
          <p:nvPr>
            <p:ph type="title"/>
          </p:nvPr>
        </p:nvSpPr>
        <p:spPr/>
        <p:txBody>
          <a:bodyPr/>
          <a:lstStyle/>
          <a:p>
            <a:pPr algn="ctr"/>
            <a:r>
              <a:rPr lang="en-US" dirty="0"/>
              <a:t>QUESTIONS?</a:t>
            </a:r>
          </a:p>
        </p:txBody>
      </p:sp>
      <p:pic>
        <p:nvPicPr>
          <p:cNvPr id="5" name="Picture 4">
            <a:extLst>
              <a:ext uri="{FF2B5EF4-FFF2-40B4-BE49-F238E27FC236}">
                <a16:creationId xmlns:a16="http://schemas.microsoft.com/office/drawing/2014/main" id="{A24BE299-A74F-4FD2-8CC4-FC49BC66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928" y="1551963"/>
            <a:ext cx="5746459" cy="5087923"/>
          </a:xfrm>
          <a:prstGeom prst="rect">
            <a:avLst/>
          </a:prstGeom>
        </p:spPr>
      </p:pic>
      <p:sp>
        <p:nvSpPr>
          <p:cNvPr id="3" name="Slide Number Placeholder 2">
            <a:extLst>
              <a:ext uri="{FF2B5EF4-FFF2-40B4-BE49-F238E27FC236}">
                <a16:creationId xmlns:a16="http://schemas.microsoft.com/office/drawing/2014/main" id="{1893432B-2034-4D7E-B9CB-F9959D3EDF65}"/>
              </a:ext>
            </a:extLst>
          </p:cNvPr>
          <p:cNvSpPr>
            <a:spLocks noGrp="1"/>
          </p:cNvSpPr>
          <p:nvPr>
            <p:ph type="sldNum" sz="quarter" idx="12"/>
          </p:nvPr>
        </p:nvSpPr>
        <p:spPr/>
        <p:txBody>
          <a:bodyPr/>
          <a:lstStyle/>
          <a:p>
            <a:fld id="{760B6A5C-A594-442F-A04D-7888CC4991AB}" type="slidenum">
              <a:rPr lang="en-US" smtClean="0"/>
              <a:t>12</a:t>
            </a:fld>
            <a:endParaRPr lang="en-US"/>
          </a:p>
        </p:txBody>
      </p:sp>
    </p:spTree>
    <p:extLst>
      <p:ext uri="{BB962C8B-B14F-4D97-AF65-F5344CB8AC3E}">
        <p14:creationId xmlns:p14="http://schemas.microsoft.com/office/powerpoint/2010/main" val="351629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A9DD-95EF-44E3-904F-B3DB44513201}"/>
              </a:ext>
            </a:extLst>
          </p:cNvPr>
          <p:cNvSpPr>
            <a:spLocks noGrp="1"/>
          </p:cNvSpPr>
          <p:nvPr>
            <p:ph type="title"/>
          </p:nvPr>
        </p:nvSpPr>
        <p:spPr/>
        <p:txBody>
          <a:bodyPr/>
          <a:lstStyle/>
          <a:p>
            <a:r>
              <a:rPr lang="en-US" dirty="0"/>
              <a:t>Protocol &amp; Etiquette of the Episcopacy Topics</a:t>
            </a:r>
          </a:p>
        </p:txBody>
      </p:sp>
      <p:sp>
        <p:nvSpPr>
          <p:cNvPr id="3" name="Content Placeholder 2">
            <a:extLst>
              <a:ext uri="{FF2B5EF4-FFF2-40B4-BE49-F238E27FC236}">
                <a16:creationId xmlns:a16="http://schemas.microsoft.com/office/drawing/2014/main" id="{3449B150-FA62-4ED0-A03C-E14BB50AE677}"/>
              </a:ext>
            </a:extLst>
          </p:cNvPr>
          <p:cNvSpPr>
            <a:spLocks noGrp="1"/>
          </p:cNvSpPr>
          <p:nvPr>
            <p:ph idx="1"/>
          </p:nvPr>
        </p:nvSpPr>
        <p:spPr/>
        <p:txBody>
          <a:bodyPr>
            <a:normAutofit/>
          </a:bodyPr>
          <a:lstStyle/>
          <a:p>
            <a:r>
              <a:rPr lang="en-US" sz="2000" b="1" dirty="0"/>
              <a:t>History:</a:t>
            </a:r>
          </a:p>
          <a:p>
            <a:r>
              <a:rPr lang="en-US" sz="2000" dirty="0"/>
              <a:t>What is Episcopacy?</a:t>
            </a:r>
          </a:p>
          <a:p>
            <a:r>
              <a:rPr lang="en-US" sz="2000" dirty="0"/>
              <a:t>What are Foundational Beliefs of the Episcopal church?</a:t>
            </a:r>
          </a:p>
          <a:p>
            <a:r>
              <a:rPr lang="en-US" sz="2000" dirty="0"/>
              <a:t>What is the purpose of the Episcopacy?</a:t>
            </a:r>
          </a:p>
          <a:p>
            <a:r>
              <a:rPr lang="en-US" sz="2000" dirty="0"/>
              <a:t>Is the Episcopacy scriptural?</a:t>
            </a:r>
          </a:p>
          <a:p>
            <a:r>
              <a:rPr lang="en-US" sz="2000" dirty="0"/>
              <a:t>When did the Episcopacy Begin?</a:t>
            </a:r>
          </a:p>
          <a:p>
            <a:r>
              <a:rPr lang="en-US" sz="2000" dirty="0"/>
              <a:t>What is the Episcopal structure?</a:t>
            </a:r>
          </a:p>
          <a:p>
            <a:r>
              <a:rPr lang="en-US" sz="2000" dirty="0"/>
              <a:t>How does one become Episcopal?</a:t>
            </a:r>
          </a:p>
        </p:txBody>
      </p:sp>
      <p:sp>
        <p:nvSpPr>
          <p:cNvPr id="4" name="Slide Number Placeholder 3">
            <a:extLst>
              <a:ext uri="{FF2B5EF4-FFF2-40B4-BE49-F238E27FC236}">
                <a16:creationId xmlns:a16="http://schemas.microsoft.com/office/drawing/2014/main" id="{60552236-4F3E-4355-A555-F1245A981C10}"/>
              </a:ext>
            </a:extLst>
          </p:cNvPr>
          <p:cNvSpPr>
            <a:spLocks noGrp="1"/>
          </p:cNvSpPr>
          <p:nvPr>
            <p:ph type="sldNum" sz="quarter" idx="12"/>
          </p:nvPr>
        </p:nvSpPr>
        <p:spPr/>
        <p:txBody>
          <a:bodyPr/>
          <a:lstStyle/>
          <a:p>
            <a:fld id="{760B6A5C-A594-442F-A04D-7888CC4991AB}" type="slidenum">
              <a:rPr lang="en-US" smtClean="0"/>
              <a:t>2</a:t>
            </a:fld>
            <a:endParaRPr lang="en-US"/>
          </a:p>
        </p:txBody>
      </p:sp>
    </p:spTree>
    <p:extLst>
      <p:ext uri="{BB962C8B-B14F-4D97-AF65-F5344CB8AC3E}">
        <p14:creationId xmlns:p14="http://schemas.microsoft.com/office/powerpoint/2010/main" val="142368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DA45-C96C-4BA5-96A3-6555FE56B97E}"/>
              </a:ext>
            </a:extLst>
          </p:cNvPr>
          <p:cNvSpPr>
            <a:spLocks noGrp="1"/>
          </p:cNvSpPr>
          <p:nvPr>
            <p:ph type="title"/>
          </p:nvPr>
        </p:nvSpPr>
        <p:spPr/>
        <p:txBody>
          <a:bodyPr/>
          <a:lstStyle/>
          <a:p>
            <a:r>
              <a:rPr lang="en-US" dirty="0"/>
              <a:t>Protocol &amp; Etiquette of the Episcopacy Topics (Cont.)</a:t>
            </a:r>
          </a:p>
        </p:txBody>
      </p:sp>
      <p:sp>
        <p:nvSpPr>
          <p:cNvPr id="3" name="Content Placeholder 2">
            <a:extLst>
              <a:ext uri="{FF2B5EF4-FFF2-40B4-BE49-F238E27FC236}">
                <a16:creationId xmlns:a16="http://schemas.microsoft.com/office/drawing/2014/main" id="{6400E789-58E2-40B5-9B4B-6B9ACAA2E2C5}"/>
              </a:ext>
            </a:extLst>
          </p:cNvPr>
          <p:cNvSpPr>
            <a:spLocks noGrp="1"/>
          </p:cNvSpPr>
          <p:nvPr>
            <p:ph idx="1"/>
          </p:nvPr>
        </p:nvSpPr>
        <p:spPr/>
        <p:txBody>
          <a:bodyPr>
            <a:normAutofit lnSpcReduction="10000"/>
          </a:bodyPr>
          <a:lstStyle/>
          <a:p>
            <a:r>
              <a:rPr lang="en-US" sz="2000" b="1" dirty="0"/>
              <a:t>Terms:</a:t>
            </a:r>
          </a:p>
          <a:p>
            <a:r>
              <a:rPr lang="en-US" sz="2000" dirty="0"/>
              <a:t>What is a Synod?</a:t>
            </a:r>
          </a:p>
          <a:p>
            <a:r>
              <a:rPr lang="en-US" sz="2000" dirty="0"/>
              <a:t>What is a Diocese/Archdiocese?</a:t>
            </a:r>
          </a:p>
          <a:p>
            <a:r>
              <a:rPr lang="en-US" sz="2000" dirty="0"/>
              <a:t>What is a District?</a:t>
            </a:r>
          </a:p>
          <a:p>
            <a:r>
              <a:rPr lang="en-US" sz="2000" dirty="0"/>
              <a:t>What is a See?</a:t>
            </a:r>
          </a:p>
          <a:p>
            <a:r>
              <a:rPr lang="en-US" sz="2000" dirty="0"/>
              <a:t>What is a Titular See?</a:t>
            </a:r>
          </a:p>
          <a:p>
            <a:r>
              <a:rPr lang="en-US" sz="2000" dirty="0"/>
              <a:t>What is an Ecclesiastical Province?</a:t>
            </a:r>
          </a:p>
          <a:p>
            <a:r>
              <a:rPr lang="en-US" sz="2000" dirty="0"/>
              <a:t>What is Ecclesiastical Jurisdiction?</a:t>
            </a:r>
          </a:p>
          <a:p>
            <a:r>
              <a:rPr lang="en-US" sz="2000" dirty="0"/>
              <a:t>What is Canon Law?</a:t>
            </a:r>
          </a:p>
          <a:p>
            <a:r>
              <a:rPr lang="en-US" sz="2000" dirty="0"/>
              <a:t>What is the Sacrament of Holy Orders?</a:t>
            </a:r>
          </a:p>
          <a:p>
            <a:r>
              <a:rPr lang="en-US" sz="2000" dirty="0"/>
              <a:t>What is Apostolic Succession?</a:t>
            </a:r>
          </a:p>
        </p:txBody>
      </p:sp>
      <p:sp>
        <p:nvSpPr>
          <p:cNvPr id="4" name="Slide Number Placeholder 3">
            <a:extLst>
              <a:ext uri="{FF2B5EF4-FFF2-40B4-BE49-F238E27FC236}">
                <a16:creationId xmlns:a16="http://schemas.microsoft.com/office/drawing/2014/main" id="{17CB733B-C9A3-4037-8F82-2E208F5640A3}"/>
              </a:ext>
            </a:extLst>
          </p:cNvPr>
          <p:cNvSpPr>
            <a:spLocks noGrp="1"/>
          </p:cNvSpPr>
          <p:nvPr>
            <p:ph type="sldNum" sz="quarter" idx="12"/>
          </p:nvPr>
        </p:nvSpPr>
        <p:spPr/>
        <p:txBody>
          <a:bodyPr/>
          <a:lstStyle/>
          <a:p>
            <a:fld id="{760B6A5C-A594-442F-A04D-7888CC4991AB}" type="slidenum">
              <a:rPr lang="en-US" smtClean="0"/>
              <a:t>3</a:t>
            </a:fld>
            <a:endParaRPr lang="en-US"/>
          </a:p>
        </p:txBody>
      </p:sp>
    </p:spTree>
    <p:extLst>
      <p:ext uri="{BB962C8B-B14F-4D97-AF65-F5344CB8AC3E}">
        <p14:creationId xmlns:p14="http://schemas.microsoft.com/office/powerpoint/2010/main" val="286564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0103-6FDE-4B16-B7E9-047E48D1FA00}"/>
              </a:ext>
            </a:extLst>
          </p:cNvPr>
          <p:cNvSpPr>
            <a:spLocks noGrp="1"/>
          </p:cNvSpPr>
          <p:nvPr>
            <p:ph type="title"/>
          </p:nvPr>
        </p:nvSpPr>
        <p:spPr/>
        <p:txBody>
          <a:bodyPr/>
          <a:lstStyle/>
          <a:p>
            <a:r>
              <a:rPr lang="en-US" dirty="0"/>
              <a:t>Protocol &amp; Etiquette of the Episcopacy Topics (Cont.)</a:t>
            </a:r>
          </a:p>
        </p:txBody>
      </p:sp>
      <p:sp>
        <p:nvSpPr>
          <p:cNvPr id="3" name="Content Placeholder 2">
            <a:extLst>
              <a:ext uri="{FF2B5EF4-FFF2-40B4-BE49-F238E27FC236}">
                <a16:creationId xmlns:a16="http://schemas.microsoft.com/office/drawing/2014/main" id="{CF26C350-1AC5-46BE-9234-E6CE32A19AF3}"/>
              </a:ext>
            </a:extLst>
          </p:cNvPr>
          <p:cNvSpPr>
            <a:spLocks noGrp="1"/>
          </p:cNvSpPr>
          <p:nvPr>
            <p:ph idx="1"/>
          </p:nvPr>
        </p:nvSpPr>
        <p:spPr/>
        <p:txBody>
          <a:bodyPr>
            <a:normAutofit/>
          </a:bodyPr>
          <a:lstStyle/>
          <a:p>
            <a:r>
              <a:rPr lang="en-US" sz="2000" b="1" dirty="0"/>
              <a:t>Offices:</a:t>
            </a:r>
          </a:p>
          <a:p>
            <a:r>
              <a:rPr lang="en-US" sz="2000" dirty="0"/>
              <a:t>What is a Deacon?</a:t>
            </a:r>
          </a:p>
          <a:p>
            <a:r>
              <a:rPr lang="en-US" sz="2000" dirty="0"/>
              <a:t>What is the qualifications o fa Deacon?</a:t>
            </a:r>
          </a:p>
          <a:p>
            <a:r>
              <a:rPr lang="en-US" sz="2000" dirty="0"/>
              <a:t>What is a Presbyter?</a:t>
            </a:r>
          </a:p>
          <a:p>
            <a:r>
              <a:rPr lang="en-US" sz="2000" dirty="0"/>
              <a:t>What are the qualifications of a Presbyter?</a:t>
            </a:r>
          </a:p>
          <a:p>
            <a:r>
              <a:rPr lang="en-US" sz="2000" dirty="0"/>
              <a:t>What is a </a:t>
            </a:r>
            <a:r>
              <a:rPr lang="en-US" sz="2000" dirty="0" err="1"/>
              <a:t>Prelay</a:t>
            </a:r>
            <a:r>
              <a:rPr lang="en-US" sz="2000" dirty="0"/>
              <a:t>/Prelate?</a:t>
            </a:r>
          </a:p>
          <a:p>
            <a:r>
              <a:rPr lang="en-US" sz="2000" dirty="0"/>
              <a:t>What is a Primate?</a:t>
            </a:r>
          </a:p>
          <a:p>
            <a:r>
              <a:rPr lang="en-US" sz="2000" dirty="0"/>
              <a:t>What is a Metropolitan?</a:t>
            </a:r>
          </a:p>
        </p:txBody>
      </p:sp>
      <p:sp>
        <p:nvSpPr>
          <p:cNvPr id="4" name="Slide Number Placeholder 3">
            <a:extLst>
              <a:ext uri="{FF2B5EF4-FFF2-40B4-BE49-F238E27FC236}">
                <a16:creationId xmlns:a16="http://schemas.microsoft.com/office/drawing/2014/main" id="{B0E7B45B-EF84-40D8-BF46-EDADD92D3174}"/>
              </a:ext>
            </a:extLst>
          </p:cNvPr>
          <p:cNvSpPr>
            <a:spLocks noGrp="1"/>
          </p:cNvSpPr>
          <p:nvPr>
            <p:ph type="sldNum" sz="quarter" idx="12"/>
          </p:nvPr>
        </p:nvSpPr>
        <p:spPr/>
        <p:txBody>
          <a:bodyPr/>
          <a:lstStyle/>
          <a:p>
            <a:fld id="{760B6A5C-A594-442F-A04D-7888CC4991AB}" type="slidenum">
              <a:rPr lang="en-US" smtClean="0"/>
              <a:t>4</a:t>
            </a:fld>
            <a:endParaRPr lang="en-US"/>
          </a:p>
        </p:txBody>
      </p:sp>
    </p:spTree>
    <p:extLst>
      <p:ext uri="{BB962C8B-B14F-4D97-AF65-F5344CB8AC3E}">
        <p14:creationId xmlns:p14="http://schemas.microsoft.com/office/powerpoint/2010/main" val="206368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E8E0-E655-4C7A-A72B-97DD13A977D7}"/>
              </a:ext>
            </a:extLst>
          </p:cNvPr>
          <p:cNvSpPr>
            <a:spLocks noGrp="1"/>
          </p:cNvSpPr>
          <p:nvPr>
            <p:ph type="title"/>
          </p:nvPr>
        </p:nvSpPr>
        <p:spPr/>
        <p:txBody>
          <a:bodyPr/>
          <a:lstStyle/>
          <a:p>
            <a:r>
              <a:rPr lang="en-US" dirty="0"/>
              <a:t>Protocol &amp; Etiquette of the Episcopacy Topics (Cont.)</a:t>
            </a:r>
          </a:p>
        </p:txBody>
      </p:sp>
      <p:sp>
        <p:nvSpPr>
          <p:cNvPr id="3" name="Content Placeholder 2">
            <a:extLst>
              <a:ext uri="{FF2B5EF4-FFF2-40B4-BE49-F238E27FC236}">
                <a16:creationId xmlns:a16="http://schemas.microsoft.com/office/drawing/2014/main" id="{5D180033-C8B4-427C-B036-351A8195A53A}"/>
              </a:ext>
            </a:extLst>
          </p:cNvPr>
          <p:cNvSpPr>
            <a:spLocks noGrp="1"/>
          </p:cNvSpPr>
          <p:nvPr>
            <p:ph idx="1"/>
          </p:nvPr>
        </p:nvSpPr>
        <p:spPr>
          <a:xfrm>
            <a:off x="838200" y="1825625"/>
            <a:ext cx="10515600" cy="4667250"/>
          </a:xfrm>
        </p:spPr>
        <p:txBody>
          <a:bodyPr>
            <a:normAutofit lnSpcReduction="10000"/>
          </a:bodyPr>
          <a:lstStyle/>
          <a:p>
            <a:r>
              <a:rPr lang="en-US" sz="2000" b="1" dirty="0"/>
              <a:t>Offices:</a:t>
            </a:r>
          </a:p>
          <a:p>
            <a:r>
              <a:rPr lang="en-US" sz="2000" dirty="0"/>
              <a:t>What is a Bishop?</a:t>
            </a:r>
          </a:p>
          <a:p>
            <a:r>
              <a:rPr lang="en-US" sz="2000" dirty="0"/>
              <a:t>What are the qualifications of a Bishop?</a:t>
            </a:r>
          </a:p>
          <a:p>
            <a:r>
              <a:rPr lang="en-US" sz="2000" dirty="0"/>
              <a:t>What is the function o fa Bishop?</a:t>
            </a:r>
          </a:p>
          <a:p>
            <a:r>
              <a:rPr lang="en-US" sz="2000" dirty="0"/>
              <a:t>What is an Archbishop?</a:t>
            </a:r>
          </a:p>
          <a:p>
            <a:r>
              <a:rPr lang="en-US" sz="2000" dirty="0"/>
              <a:t>What is the function of an Archbishop?</a:t>
            </a:r>
          </a:p>
          <a:p>
            <a:r>
              <a:rPr lang="en-US" sz="2000" dirty="0"/>
              <a:t>What is a Coadjutor Bishop/Archbishop?</a:t>
            </a:r>
          </a:p>
          <a:p>
            <a:r>
              <a:rPr lang="en-US" sz="2000" dirty="0"/>
              <a:t>What is a Bishop or Archbishop Emeritus?</a:t>
            </a:r>
          </a:p>
          <a:p>
            <a:r>
              <a:rPr lang="en-US" sz="2000" b="1" dirty="0"/>
              <a:t>Etiquette:</a:t>
            </a:r>
          </a:p>
          <a:p>
            <a:r>
              <a:rPr lang="en-US" sz="2000" dirty="0"/>
              <a:t>Elders</a:t>
            </a:r>
          </a:p>
          <a:p>
            <a:r>
              <a:rPr lang="en-US" sz="2000" dirty="0"/>
              <a:t>Bishops</a:t>
            </a:r>
          </a:p>
          <a:p>
            <a:r>
              <a:rPr lang="en-US" sz="2000" dirty="0"/>
              <a:t>Archbishops</a:t>
            </a:r>
          </a:p>
          <a:p>
            <a:pPr marL="0" indent="0">
              <a:buNone/>
            </a:pPr>
            <a:endParaRPr lang="en-US" dirty="0"/>
          </a:p>
        </p:txBody>
      </p:sp>
      <p:sp>
        <p:nvSpPr>
          <p:cNvPr id="4" name="Slide Number Placeholder 3">
            <a:extLst>
              <a:ext uri="{FF2B5EF4-FFF2-40B4-BE49-F238E27FC236}">
                <a16:creationId xmlns:a16="http://schemas.microsoft.com/office/drawing/2014/main" id="{C9631481-A407-4614-B4C3-21CBEF933443}"/>
              </a:ext>
            </a:extLst>
          </p:cNvPr>
          <p:cNvSpPr>
            <a:spLocks noGrp="1"/>
          </p:cNvSpPr>
          <p:nvPr>
            <p:ph type="sldNum" sz="quarter" idx="12"/>
          </p:nvPr>
        </p:nvSpPr>
        <p:spPr/>
        <p:txBody>
          <a:bodyPr/>
          <a:lstStyle/>
          <a:p>
            <a:fld id="{760B6A5C-A594-442F-A04D-7888CC4991AB}" type="slidenum">
              <a:rPr lang="en-US" smtClean="0"/>
              <a:t>5</a:t>
            </a:fld>
            <a:endParaRPr lang="en-US"/>
          </a:p>
        </p:txBody>
      </p:sp>
    </p:spTree>
    <p:extLst>
      <p:ext uri="{BB962C8B-B14F-4D97-AF65-F5344CB8AC3E}">
        <p14:creationId xmlns:p14="http://schemas.microsoft.com/office/powerpoint/2010/main" val="166637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50F-F7CF-45F8-865E-7BE0D3F13AA8}"/>
              </a:ext>
            </a:extLst>
          </p:cNvPr>
          <p:cNvSpPr>
            <a:spLocks noGrp="1"/>
          </p:cNvSpPr>
          <p:nvPr>
            <p:ph type="title"/>
          </p:nvPr>
        </p:nvSpPr>
        <p:spPr/>
        <p:txBody>
          <a:bodyPr/>
          <a:lstStyle/>
          <a:p>
            <a:r>
              <a:rPr lang="en-US" dirty="0"/>
              <a:t>Protocol of the Episcopacy: History</a:t>
            </a:r>
          </a:p>
        </p:txBody>
      </p:sp>
      <p:sp>
        <p:nvSpPr>
          <p:cNvPr id="3" name="Content Placeholder 2">
            <a:extLst>
              <a:ext uri="{FF2B5EF4-FFF2-40B4-BE49-F238E27FC236}">
                <a16:creationId xmlns:a16="http://schemas.microsoft.com/office/drawing/2014/main" id="{ED6F8A9A-7142-453D-84EA-14A6366FCCA6}"/>
              </a:ext>
            </a:extLst>
          </p:cNvPr>
          <p:cNvSpPr>
            <a:spLocks noGrp="1"/>
          </p:cNvSpPr>
          <p:nvPr>
            <p:ph idx="1"/>
          </p:nvPr>
        </p:nvSpPr>
        <p:spPr>
          <a:xfrm>
            <a:off x="838200" y="1627464"/>
            <a:ext cx="10515600" cy="4932727"/>
          </a:xfrm>
        </p:spPr>
        <p:txBody>
          <a:bodyPr>
            <a:normAutofit lnSpcReduction="10000"/>
          </a:bodyPr>
          <a:lstStyle/>
          <a:p>
            <a:r>
              <a:rPr lang="en-US" sz="2000" b="1" dirty="0"/>
              <a:t>What is the Episcopacy?  </a:t>
            </a:r>
            <a:r>
              <a:rPr lang="en-US" sz="2000" dirty="0"/>
              <a:t>Government of a church or region by a bishop.</a:t>
            </a:r>
          </a:p>
          <a:p>
            <a:r>
              <a:rPr lang="en-US" sz="2000" b="1" dirty="0"/>
              <a:t>What are the foundational beliefs of an Episcopal church?  </a:t>
            </a:r>
            <a:r>
              <a:rPr lang="en-US" sz="2000" dirty="0"/>
              <a:t>Teaching and teachings of Jesus Christ, exemplifying GOD’s love for every human being, , and men and women serving as bishops, elders/priests, and deacons in the church and as the church.</a:t>
            </a:r>
          </a:p>
          <a:p>
            <a:r>
              <a:rPr lang="en-US" sz="2000" b="1" dirty="0"/>
              <a:t>What is the purpose of the Episcopacy?  </a:t>
            </a:r>
            <a:r>
              <a:rPr lang="en-US" sz="2000" dirty="0"/>
              <a:t>It serves as a system of church government or organization, by which the organization operates normally under the leadership of 3 key positions: Bishop, Elder, Deacon</a:t>
            </a:r>
          </a:p>
          <a:p>
            <a:r>
              <a:rPr lang="en-US" sz="2000" b="1" dirty="0"/>
              <a:t>Is the Episcopacy scriptural?</a:t>
            </a:r>
            <a:r>
              <a:rPr lang="en-US" sz="2000" dirty="0"/>
              <a:t>  The episcopacy scriptural when one examines Acts 1:20, Psalms 109:8; 1 Timothy 3:1-7</a:t>
            </a:r>
          </a:p>
          <a:p>
            <a:r>
              <a:rPr lang="en-US" sz="2000" b="1" dirty="0"/>
              <a:t>When did the Episcopacy begin?</a:t>
            </a:r>
            <a:r>
              <a:rPr lang="en-US" sz="2000" dirty="0"/>
              <a:t>  The position and structure evolved from the apostles in the New Testament</a:t>
            </a:r>
          </a:p>
          <a:p>
            <a:r>
              <a:rPr lang="en-US" sz="2000" b="1" dirty="0"/>
              <a:t>What is the Episcopal structure?  </a:t>
            </a:r>
            <a:r>
              <a:rPr lang="en-US" sz="2000" dirty="0"/>
              <a:t>There are 3 primary orders of leadership for an Episcopal church: Bishop/Elder/Deacon</a:t>
            </a:r>
          </a:p>
          <a:p>
            <a:r>
              <a:rPr lang="en-US" sz="2000" b="1" dirty="0"/>
              <a:t>How does one become Episcopal? </a:t>
            </a:r>
            <a:r>
              <a:rPr lang="en-US" sz="2000" dirty="0"/>
              <a:t>Ordination or Consecration by Episcopal Leaders</a:t>
            </a:r>
          </a:p>
          <a:p>
            <a:pPr marL="0" indent="0">
              <a:buNone/>
            </a:pPr>
            <a:r>
              <a:rPr lang="en-US" sz="2000" dirty="0"/>
              <a:t>(a) Ordination: pastors, elders, deacons    (b) Consecration: apostles, prophets, bishops, archbishops</a:t>
            </a:r>
          </a:p>
          <a:p>
            <a:endParaRPr lang="en-US" dirty="0"/>
          </a:p>
        </p:txBody>
      </p:sp>
      <p:sp>
        <p:nvSpPr>
          <p:cNvPr id="4" name="Slide Number Placeholder 3">
            <a:extLst>
              <a:ext uri="{FF2B5EF4-FFF2-40B4-BE49-F238E27FC236}">
                <a16:creationId xmlns:a16="http://schemas.microsoft.com/office/drawing/2014/main" id="{FE295D55-E556-41D6-B567-64781E52C2A6}"/>
              </a:ext>
            </a:extLst>
          </p:cNvPr>
          <p:cNvSpPr>
            <a:spLocks noGrp="1"/>
          </p:cNvSpPr>
          <p:nvPr>
            <p:ph type="sldNum" sz="quarter" idx="12"/>
          </p:nvPr>
        </p:nvSpPr>
        <p:spPr/>
        <p:txBody>
          <a:bodyPr/>
          <a:lstStyle/>
          <a:p>
            <a:fld id="{760B6A5C-A594-442F-A04D-7888CC4991AB}" type="slidenum">
              <a:rPr lang="en-US" smtClean="0"/>
              <a:t>6</a:t>
            </a:fld>
            <a:endParaRPr lang="en-US"/>
          </a:p>
        </p:txBody>
      </p:sp>
    </p:spTree>
    <p:extLst>
      <p:ext uri="{BB962C8B-B14F-4D97-AF65-F5344CB8AC3E}">
        <p14:creationId xmlns:p14="http://schemas.microsoft.com/office/powerpoint/2010/main" val="239156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0027-3F8C-496D-8A10-853386B171E8}"/>
              </a:ext>
            </a:extLst>
          </p:cNvPr>
          <p:cNvSpPr>
            <a:spLocks noGrp="1"/>
          </p:cNvSpPr>
          <p:nvPr>
            <p:ph type="title"/>
          </p:nvPr>
        </p:nvSpPr>
        <p:spPr/>
        <p:txBody>
          <a:bodyPr/>
          <a:lstStyle/>
          <a:p>
            <a:r>
              <a:rPr lang="en-US" dirty="0"/>
              <a:t>Protocol of the Episcopacy: Terms</a:t>
            </a:r>
          </a:p>
        </p:txBody>
      </p:sp>
      <p:sp>
        <p:nvSpPr>
          <p:cNvPr id="3" name="Content Placeholder 2">
            <a:extLst>
              <a:ext uri="{FF2B5EF4-FFF2-40B4-BE49-F238E27FC236}">
                <a16:creationId xmlns:a16="http://schemas.microsoft.com/office/drawing/2014/main" id="{D4D1A198-1788-4D83-A521-23B3ED08311C}"/>
              </a:ext>
            </a:extLst>
          </p:cNvPr>
          <p:cNvSpPr>
            <a:spLocks noGrp="1"/>
          </p:cNvSpPr>
          <p:nvPr>
            <p:ph idx="1"/>
          </p:nvPr>
        </p:nvSpPr>
        <p:spPr>
          <a:xfrm>
            <a:off x="838200" y="1560352"/>
            <a:ext cx="10515600" cy="4932523"/>
          </a:xfrm>
        </p:spPr>
        <p:txBody>
          <a:bodyPr>
            <a:normAutofit fontScale="92500" lnSpcReduction="20000"/>
          </a:bodyPr>
          <a:lstStyle/>
          <a:p>
            <a:r>
              <a:rPr lang="en-US" sz="1800" b="1" dirty="0"/>
              <a:t>What is a Synod? </a:t>
            </a:r>
            <a:r>
              <a:rPr lang="en-US" sz="1800" dirty="0"/>
              <a:t>A council of the church that convenes to decide an issue of church or ministry doctrine, administration or application.</a:t>
            </a:r>
          </a:p>
          <a:p>
            <a:r>
              <a:rPr lang="en-US" sz="1800" b="1" dirty="0"/>
              <a:t>What is a Diocese/Archdiocese?  </a:t>
            </a:r>
            <a:r>
              <a:rPr lang="en-US" sz="1800" dirty="0"/>
              <a:t>The district or area under the care of a bishop.</a:t>
            </a:r>
          </a:p>
          <a:p>
            <a:r>
              <a:rPr lang="en-US" sz="1800" b="1" dirty="0"/>
              <a:t>What is a District?  </a:t>
            </a:r>
            <a:r>
              <a:rPr lang="en-US" sz="1800" dirty="0"/>
              <a:t>A subdivision of the mission of the church.</a:t>
            </a:r>
          </a:p>
          <a:p>
            <a:r>
              <a:rPr lang="en-US" sz="1800" b="1" dirty="0"/>
              <a:t>What is a See?  </a:t>
            </a:r>
            <a:r>
              <a:rPr lang="en-US" sz="1800" dirty="0"/>
              <a:t>A term that implies duties of oversight over others associated with a fellowship or reformation.</a:t>
            </a:r>
          </a:p>
          <a:p>
            <a:r>
              <a:rPr lang="en-US" sz="1800" b="1" dirty="0"/>
              <a:t>What is a Titular See?  </a:t>
            </a:r>
            <a:r>
              <a:rPr lang="en-US" sz="1800" dirty="0"/>
              <a:t>A ministry or diocese that no longer functionally exists, due to being conquered (overtaken or subsumed), dissolved or became schismatic (divided)</a:t>
            </a:r>
          </a:p>
          <a:p>
            <a:r>
              <a:rPr lang="en-US" sz="1800" b="1" dirty="0"/>
              <a:t>What is an Ecclesiastical Province?  </a:t>
            </a:r>
            <a:r>
              <a:rPr lang="en-US" sz="1800" dirty="0"/>
              <a:t>A culmination of several diocese, often seen as a city or state</a:t>
            </a:r>
          </a:p>
          <a:p>
            <a:r>
              <a:rPr lang="en-US" sz="1800" b="1" dirty="0"/>
              <a:t>What is Ecclesiastical Jurisdiction?  </a:t>
            </a:r>
            <a:r>
              <a:rPr lang="en-US" sz="1800" dirty="0"/>
              <a:t>The ability to express territorial, ecclesiastical, executive or legislative authority in and over church leadership or its legislative body</a:t>
            </a:r>
          </a:p>
          <a:p>
            <a:r>
              <a:rPr lang="en-US" sz="1800" b="1" dirty="0"/>
              <a:t>What is Canon Law?  </a:t>
            </a:r>
            <a:r>
              <a:rPr lang="en-US" sz="1800" dirty="0"/>
              <a:t>The system of laws and ecclesiastically legal principles made and enforced by the hierarchy authorities of the church</a:t>
            </a:r>
          </a:p>
          <a:p>
            <a:r>
              <a:rPr lang="en-US" sz="1800" b="1" dirty="0"/>
              <a:t>What is the Sacrament of Holy Orders?  </a:t>
            </a:r>
            <a:r>
              <a:rPr lang="en-US" sz="1800" dirty="0"/>
              <a:t>Mission entrusted by Christ to the Apostles to continue to exercise the episcopate, presbyterate, and diaconate in the church.  This is accomplished through (1) the laying on of hands or ordination, (2) prayer, and (3) consecration</a:t>
            </a:r>
          </a:p>
          <a:p>
            <a:r>
              <a:rPr lang="en-US" sz="1800" b="1" dirty="0"/>
              <a:t>What is apostolic succession? </a:t>
            </a:r>
            <a:r>
              <a:rPr lang="en-US" sz="1800" dirty="0"/>
              <a:t>Uninterrupted passing/transmission of spiritual authority from the Apostles to their successors (bishops). Normally conducted during a consecration and is considered a ledger/record of leadership by name all the way back to the original 12 consecrated by Christ.  The transmission is usually performed by a laying on of hands of a prelate who was previously consecrated with apostolic succession from a another prelate with succession</a:t>
            </a:r>
          </a:p>
          <a:p>
            <a:endParaRPr lang="en-US" sz="1800" dirty="0"/>
          </a:p>
        </p:txBody>
      </p:sp>
      <p:sp>
        <p:nvSpPr>
          <p:cNvPr id="4" name="Slide Number Placeholder 3">
            <a:extLst>
              <a:ext uri="{FF2B5EF4-FFF2-40B4-BE49-F238E27FC236}">
                <a16:creationId xmlns:a16="http://schemas.microsoft.com/office/drawing/2014/main" id="{357E3A78-464E-4072-A1E2-38BB5610BAB4}"/>
              </a:ext>
            </a:extLst>
          </p:cNvPr>
          <p:cNvSpPr>
            <a:spLocks noGrp="1"/>
          </p:cNvSpPr>
          <p:nvPr>
            <p:ph type="sldNum" sz="quarter" idx="12"/>
          </p:nvPr>
        </p:nvSpPr>
        <p:spPr/>
        <p:txBody>
          <a:bodyPr/>
          <a:lstStyle/>
          <a:p>
            <a:fld id="{760B6A5C-A594-442F-A04D-7888CC4991AB}" type="slidenum">
              <a:rPr lang="en-US" smtClean="0"/>
              <a:t>7</a:t>
            </a:fld>
            <a:endParaRPr lang="en-US"/>
          </a:p>
        </p:txBody>
      </p:sp>
    </p:spTree>
    <p:extLst>
      <p:ext uri="{BB962C8B-B14F-4D97-AF65-F5344CB8AC3E}">
        <p14:creationId xmlns:p14="http://schemas.microsoft.com/office/powerpoint/2010/main" val="164119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353E-27A0-496F-95C6-134A04B05140}"/>
              </a:ext>
            </a:extLst>
          </p:cNvPr>
          <p:cNvSpPr>
            <a:spLocks noGrp="1"/>
          </p:cNvSpPr>
          <p:nvPr>
            <p:ph type="title"/>
          </p:nvPr>
        </p:nvSpPr>
        <p:spPr/>
        <p:txBody>
          <a:bodyPr/>
          <a:lstStyle/>
          <a:p>
            <a:r>
              <a:rPr lang="en-US" dirty="0"/>
              <a:t>Protocol of the Episcopacy: Offices</a:t>
            </a:r>
          </a:p>
        </p:txBody>
      </p:sp>
      <p:sp>
        <p:nvSpPr>
          <p:cNvPr id="3" name="Content Placeholder 2">
            <a:extLst>
              <a:ext uri="{FF2B5EF4-FFF2-40B4-BE49-F238E27FC236}">
                <a16:creationId xmlns:a16="http://schemas.microsoft.com/office/drawing/2014/main" id="{D9E6F538-790A-4980-BD13-3AC4E2E6033B}"/>
              </a:ext>
            </a:extLst>
          </p:cNvPr>
          <p:cNvSpPr>
            <a:spLocks noGrp="1"/>
          </p:cNvSpPr>
          <p:nvPr>
            <p:ph idx="1"/>
          </p:nvPr>
        </p:nvSpPr>
        <p:spPr>
          <a:xfrm>
            <a:off x="838200" y="1577130"/>
            <a:ext cx="10515600" cy="4915745"/>
          </a:xfrm>
        </p:spPr>
        <p:txBody>
          <a:bodyPr>
            <a:normAutofit fontScale="92500" lnSpcReduction="20000"/>
          </a:bodyPr>
          <a:lstStyle/>
          <a:p>
            <a:r>
              <a:rPr lang="en-US" sz="2000" b="1" dirty="0"/>
              <a:t>What is a Deacon? </a:t>
            </a:r>
            <a:r>
              <a:rPr lang="en-US" sz="2000" dirty="0"/>
              <a:t>A servant, waiting man, messenger who ministers or serve leadership and others</a:t>
            </a:r>
          </a:p>
          <a:p>
            <a:r>
              <a:rPr lang="en-US" sz="2000" b="1" dirty="0"/>
              <a:t>What are the qualifications of a Deacon? </a:t>
            </a:r>
            <a:r>
              <a:rPr lang="en-US" sz="2000" dirty="0"/>
              <a:t>Grave, not double-tongued, not given to much wine, not greedy for filthy lucre, holds the mystery of the faith in a pure conscience.  Let them be proven and found blameless (1Tim 3:8-13)</a:t>
            </a:r>
          </a:p>
          <a:p>
            <a:r>
              <a:rPr lang="en-US" sz="2000" b="1" dirty="0"/>
              <a:t>What is a Presbyter?  </a:t>
            </a:r>
            <a:r>
              <a:rPr lang="en-US" sz="2000" dirty="0"/>
              <a:t>An officer or minister in the church who serves as an intermediate between the bishop (or pastor) and deacon, normally identified as an elder (priest)</a:t>
            </a:r>
          </a:p>
          <a:p>
            <a:r>
              <a:rPr lang="en-US" sz="2000" b="1" dirty="0"/>
              <a:t>What is the qualifications of a Presbyter (Elder)?  </a:t>
            </a:r>
            <a:r>
              <a:rPr lang="en-US" sz="2000" dirty="0"/>
              <a:t>Patient, moderate, forbearing, gentle, uncontentious, not soon angry or quick-tempered, not covetous, not a lover of money, rules their household well, children are faithful and not accused of rebellion against GOD (Tit 1:5-9; 1Tim 3:1-7; 1Pet 5:1-4)</a:t>
            </a:r>
          </a:p>
          <a:p>
            <a:r>
              <a:rPr lang="en-US" sz="2000" b="1" dirty="0"/>
              <a:t>What is a Presbyterian?  </a:t>
            </a:r>
            <a:r>
              <a:rPr lang="en-US" sz="2000" dirty="0"/>
              <a:t>One who belongs or is related to a Protestant church and implies the elderly (either by years or experience)</a:t>
            </a:r>
          </a:p>
          <a:p>
            <a:r>
              <a:rPr lang="en-US" sz="2000" b="1" dirty="0"/>
              <a:t>What is a </a:t>
            </a:r>
            <a:r>
              <a:rPr lang="en-US" sz="2000" b="1" dirty="0" err="1"/>
              <a:t>Prelay</a:t>
            </a:r>
            <a:r>
              <a:rPr lang="en-US" sz="2000" b="1" dirty="0"/>
              <a:t> or Prelate? </a:t>
            </a:r>
            <a:r>
              <a:rPr lang="en-US" sz="2000" dirty="0"/>
              <a:t>One who is a superior/senior leader that gives orders (ordination)to subordinate leaders or clergy, such as Elders/Priests and Deacons</a:t>
            </a:r>
          </a:p>
          <a:p>
            <a:r>
              <a:rPr lang="en-US" sz="2000" b="1" dirty="0"/>
              <a:t>What is a Primate? </a:t>
            </a:r>
            <a:r>
              <a:rPr lang="en-US" sz="2000" dirty="0"/>
              <a:t>A term bestowed upon a senior or important archbishop denoting jurisdictional authority or ceremonial precedence (a title of honor or value)</a:t>
            </a:r>
          </a:p>
          <a:p>
            <a:r>
              <a:rPr lang="en-US" sz="2000" b="1" dirty="0"/>
              <a:t>What is a Metropolitan (Metropolis)? </a:t>
            </a:r>
            <a:r>
              <a:rPr lang="en-US" sz="2000" dirty="0"/>
              <a:t>The head of an ecclesiastical province (a see: several diocese, often seen as a bishop over a city or state)</a:t>
            </a:r>
          </a:p>
          <a:p>
            <a:endParaRPr lang="en-US" sz="2000" dirty="0"/>
          </a:p>
          <a:p>
            <a:endParaRPr lang="en-US" dirty="0"/>
          </a:p>
        </p:txBody>
      </p:sp>
      <p:sp>
        <p:nvSpPr>
          <p:cNvPr id="4" name="Slide Number Placeholder 3">
            <a:extLst>
              <a:ext uri="{FF2B5EF4-FFF2-40B4-BE49-F238E27FC236}">
                <a16:creationId xmlns:a16="http://schemas.microsoft.com/office/drawing/2014/main" id="{D0EAC00D-1C7F-465C-950E-FCAACB287AB4}"/>
              </a:ext>
            </a:extLst>
          </p:cNvPr>
          <p:cNvSpPr>
            <a:spLocks noGrp="1"/>
          </p:cNvSpPr>
          <p:nvPr>
            <p:ph type="sldNum" sz="quarter" idx="12"/>
          </p:nvPr>
        </p:nvSpPr>
        <p:spPr/>
        <p:txBody>
          <a:bodyPr/>
          <a:lstStyle/>
          <a:p>
            <a:fld id="{760B6A5C-A594-442F-A04D-7888CC4991AB}" type="slidenum">
              <a:rPr lang="en-US" smtClean="0"/>
              <a:t>8</a:t>
            </a:fld>
            <a:endParaRPr lang="en-US"/>
          </a:p>
        </p:txBody>
      </p:sp>
    </p:spTree>
    <p:extLst>
      <p:ext uri="{BB962C8B-B14F-4D97-AF65-F5344CB8AC3E}">
        <p14:creationId xmlns:p14="http://schemas.microsoft.com/office/powerpoint/2010/main" val="87113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8B56-5D8E-4AA5-9FF4-C6B80DD29A84}"/>
              </a:ext>
            </a:extLst>
          </p:cNvPr>
          <p:cNvSpPr>
            <a:spLocks noGrp="1"/>
          </p:cNvSpPr>
          <p:nvPr>
            <p:ph type="title"/>
          </p:nvPr>
        </p:nvSpPr>
        <p:spPr/>
        <p:txBody>
          <a:bodyPr/>
          <a:lstStyle/>
          <a:p>
            <a:r>
              <a:rPr lang="en-US" dirty="0"/>
              <a:t>Protocol of the Episcopacy: Offices (Cont.)</a:t>
            </a:r>
          </a:p>
        </p:txBody>
      </p:sp>
      <p:sp>
        <p:nvSpPr>
          <p:cNvPr id="3" name="Content Placeholder 2">
            <a:extLst>
              <a:ext uri="{FF2B5EF4-FFF2-40B4-BE49-F238E27FC236}">
                <a16:creationId xmlns:a16="http://schemas.microsoft.com/office/drawing/2014/main" id="{94EF1A6F-E8C6-48C7-B3F3-6E4CC81DCA1A}"/>
              </a:ext>
            </a:extLst>
          </p:cNvPr>
          <p:cNvSpPr>
            <a:spLocks noGrp="1"/>
          </p:cNvSpPr>
          <p:nvPr>
            <p:ph idx="1"/>
          </p:nvPr>
        </p:nvSpPr>
        <p:spPr>
          <a:xfrm>
            <a:off x="838200" y="1825625"/>
            <a:ext cx="10515600" cy="4768122"/>
          </a:xfrm>
        </p:spPr>
        <p:txBody>
          <a:bodyPr>
            <a:normAutofit fontScale="85000" lnSpcReduction="10000"/>
          </a:bodyPr>
          <a:lstStyle/>
          <a:p>
            <a:r>
              <a:rPr lang="en-US" sz="2000" b="1" dirty="0"/>
              <a:t>What is a Bishop (Episcopus)?  </a:t>
            </a:r>
            <a:r>
              <a:rPr lang="en-US" sz="2000" dirty="0"/>
              <a:t>A chief pastor and overseer of a diocese</a:t>
            </a:r>
          </a:p>
          <a:p>
            <a:r>
              <a:rPr lang="en-US" sz="2000" b="1" dirty="0"/>
              <a:t>What are the qualifications of a Bishop? </a:t>
            </a:r>
            <a:r>
              <a:rPr lang="en-US" sz="2000" dirty="0"/>
              <a:t>Blameless, husband of one wife, vigilant, sober, of good behavior, given to hospitality, apt to teach (1Tim 3:1-7)</a:t>
            </a:r>
          </a:p>
          <a:p>
            <a:r>
              <a:rPr lang="en-US" sz="2000" b="1" dirty="0"/>
              <a:t>What is the function of a Bishop? </a:t>
            </a:r>
            <a:r>
              <a:rPr lang="en-US" sz="2000" dirty="0"/>
              <a:t>As an ordained/consecrated minister, they hold the fullness of the sacraments of holy orders and are responsible for teaching church doctrine, governing in their jurisdiction, sanctifying the world (human beings), and representing the church</a:t>
            </a:r>
          </a:p>
          <a:p>
            <a:r>
              <a:rPr lang="en-US" sz="2000" b="1" dirty="0"/>
              <a:t>What is an Archbishop (Archiepiscopus)? </a:t>
            </a:r>
            <a:r>
              <a:rPr lang="en-US" sz="2000" dirty="0"/>
              <a:t>A bishop of high rank, who in addition to their own episcopal authority in their diocese, having jurisdiction over other bishops of an ecclesiastical province</a:t>
            </a:r>
          </a:p>
          <a:p>
            <a:r>
              <a:rPr lang="en-US" sz="2000" b="1" dirty="0"/>
              <a:t>What is the function of an Archbishop? </a:t>
            </a:r>
            <a:r>
              <a:rPr lang="en-US" sz="2000" dirty="0"/>
              <a:t>Presides over other bishops in a fellowship or reformation in their district or ecclesiastical provinces. They also are the primary ministers and administrators of the sacred liturgy, sacraments and ordinances of the church within their archdiocese, fellowship or reformation.</a:t>
            </a:r>
          </a:p>
          <a:p>
            <a:r>
              <a:rPr lang="en-US" sz="2000" b="1" dirty="0"/>
              <a:t>What is a Coadjutor Bishop/Archbishop? </a:t>
            </a:r>
            <a:r>
              <a:rPr lang="en-US" sz="2000" dirty="0"/>
              <a:t>One who has special faculties and the right to succeed to the leadership of a see on the death or resignation of the incumbent bishop/archbishop</a:t>
            </a:r>
          </a:p>
          <a:p>
            <a:r>
              <a:rPr lang="en-US" sz="2000" b="1" dirty="0"/>
              <a:t>What is a Bishop/Archbishop Emeritus (</a:t>
            </a:r>
            <a:r>
              <a:rPr lang="en-US" sz="2000" b="1" dirty="0" err="1"/>
              <a:t>Emeritis</a:t>
            </a:r>
            <a:r>
              <a:rPr lang="en-US" sz="2000" b="1" dirty="0"/>
              <a:t>)? </a:t>
            </a:r>
            <a:r>
              <a:rPr lang="en-US" sz="2000" dirty="0"/>
              <a:t>A Bishop who resigns from their see (responsibility over others) with or without their responsibilities being transferred to another and are given this honorary title</a:t>
            </a:r>
          </a:p>
          <a:p>
            <a:r>
              <a:rPr lang="en-US" sz="2000" b="1" dirty="0"/>
              <a:t>What is a Suffragan Bishop? </a:t>
            </a:r>
            <a:r>
              <a:rPr lang="en-US" sz="2000" dirty="0"/>
              <a:t>A Bishop appointed to help another Bishop who has jurisdictional authority.  The Suffragan Bishop has no jurisdictional authority in their role or function.</a:t>
            </a:r>
          </a:p>
          <a:p>
            <a:endParaRPr lang="en-US" dirty="0"/>
          </a:p>
        </p:txBody>
      </p:sp>
      <p:sp>
        <p:nvSpPr>
          <p:cNvPr id="4" name="Slide Number Placeholder 3">
            <a:extLst>
              <a:ext uri="{FF2B5EF4-FFF2-40B4-BE49-F238E27FC236}">
                <a16:creationId xmlns:a16="http://schemas.microsoft.com/office/drawing/2014/main" id="{0054561C-089C-4F26-8B7D-880D00ABB251}"/>
              </a:ext>
            </a:extLst>
          </p:cNvPr>
          <p:cNvSpPr>
            <a:spLocks noGrp="1"/>
          </p:cNvSpPr>
          <p:nvPr>
            <p:ph type="sldNum" sz="quarter" idx="12"/>
          </p:nvPr>
        </p:nvSpPr>
        <p:spPr/>
        <p:txBody>
          <a:bodyPr/>
          <a:lstStyle/>
          <a:p>
            <a:fld id="{760B6A5C-A594-442F-A04D-7888CC4991AB}" type="slidenum">
              <a:rPr lang="en-US" smtClean="0"/>
              <a:t>9</a:t>
            </a:fld>
            <a:endParaRPr lang="en-US"/>
          </a:p>
        </p:txBody>
      </p:sp>
    </p:spTree>
    <p:extLst>
      <p:ext uri="{BB962C8B-B14F-4D97-AF65-F5344CB8AC3E}">
        <p14:creationId xmlns:p14="http://schemas.microsoft.com/office/powerpoint/2010/main" val="213570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1655</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Protocol &amp; Etiquette of the Episcopacy</vt:lpstr>
      <vt:lpstr>Protocol &amp; Etiquette of the Episcopacy Topics</vt:lpstr>
      <vt:lpstr>Protocol &amp; Etiquette of the Episcopacy Topics (Cont.)</vt:lpstr>
      <vt:lpstr>Protocol &amp; Etiquette of the Episcopacy Topics (Cont.)</vt:lpstr>
      <vt:lpstr>Protocol &amp; Etiquette of the Episcopacy Topics (Cont.)</vt:lpstr>
      <vt:lpstr>Protocol of the Episcopacy: History</vt:lpstr>
      <vt:lpstr>Protocol of the Episcopacy: Terms</vt:lpstr>
      <vt:lpstr>Protocol of the Episcopacy: Offices</vt:lpstr>
      <vt:lpstr>Protocol of the Episcopacy: Offices (Cont.)</vt:lpstr>
      <vt:lpstr>Protocol of the Episcopacy: Etiquette</vt:lpstr>
      <vt:lpstr>Protocol of the Episcopacy: Heraldry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 &amp; Etiquette of the Episcopacy</dc:title>
  <dc:creator>Terrence Elliott</dc:creator>
  <cp:lastModifiedBy>Terrence Elliott</cp:lastModifiedBy>
  <cp:revision>12</cp:revision>
  <cp:lastPrinted>2021-10-14T14:49:02Z</cp:lastPrinted>
  <dcterms:created xsi:type="dcterms:W3CDTF">2021-10-14T01:33:11Z</dcterms:created>
  <dcterms:modified xsi:type="dcterms:W3CDTF">2022-03-20T11:50:25Z</dcterms:modified>
</cp:coreProperties>
</file>